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D22E-B9E0-4C66-83D9-8A43AA05C64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5C61-1472-4B70-AB9F-083AE0B8A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4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4D22E-B9E0-4C66-83D9-8A43AA05C64C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5C61-1472-4B70-AB9F-083AE0B8A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5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600" b="1" smtClean="0">
                <a:solidFill>
                  <a:schemeClr val="lt1"/>
                </a:solidFill>
                <a:latin typeface="Roboto Cn" pitchFamily="2" charset="0"/>
                <a:ea typeface="Roboto Cn" pitchFamily="2" charset="0"/>
                <a:cs typeface="+mn-cs"/>
              </a:rPr>
              <a:t>Рынок труда Санкт-Петербурга.</a:t>
            </a:r>
            <a:br>
              <a:rPr lang="ru-RU" sz="4600" b="1" smtClean="0">
                <a:solidFill>
                  <a:schemeClr val="lt1"/>
                </a:solidFill>
                <a:latin typeface="Roboto Cn" pitchFamily="2" charset="0"/>
                <a:ea typeface="Roboto Cn" pitchFamily="2" charset="0"/>
                <a:cs typeface="+mn-cs"/>
              </a:rPr>
            </a:br>
            <a:r>
              <a:rPr lang="ru-RU" sz="4600" b="1" smtClean="0">
                <a:solidFill>
                  <a:schemeClr val="lt1"/>
                </a:solidFill>
                <a:latin typeface="Roboto Cn" pitchFamily="2" charset="0"/>
                <a:ea typeface="Roboto Cn" pitchFamily="2" charset="0"/>
                <a:cs typeface="+mn-cs"/>
              </a:rPr>
              <a:t>Итоги и перспективы</a:t>
            </a:r>
            <a:endParaRPr lang="ru-RU" sz="4600" b="1" dirty="0">
              <a:solidFill>
                <a:schemeClr val="lt1"/>
              </a:solidFill>
              <a:latin typeface="Roboto Cn" pitchFamily="2" charset="0"/>
              <a:ea typeface="Roboto Cn" pitchFamily="2" charset="0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2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3214 коллективных договоров и соглашений</a:t>
            </a:r>
            <a:b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</a:br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действует в Санкт-Петербурге. </a:t>
            </a:r>
            <a:b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</a:br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Они предусматривают:</a:t>
            </a:r>
            <a:endParaRPr lang="ru-RU" sz="2400" dirty="0">
              <a:solidFill>
                <a:srgbClr val="2F5597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  <a:cs typeface="+mn-cs"/>
              </a:rPr>
              <a:t>Ведомственный контроль за соблюдением </a:t>
            </a:r>
            <a:b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  <a:cs typeface="+mn-cs"/>
              </a:rPr>
            </a:br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  <a:cs typeface="+mn-cs"/>
              </a:rPr>
              <a:t>трудового законодательства в бюджетной сфере</a:t>
            </a:r>
            <a:endParaRPr lang="ru-RU" sz="2400" dirty="0">
              <a:solidFill>
                <a:srgbClr val="2F5597"/>
              </a:solidFill>
              <a:latin typeface="Roboto Slab" pitchFamily="2" charset="0"/>
              <a:ea typeface="Roboto Slab" pitchFamily="2" charset="0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3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5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4600" b="1" smtClean="0">
                <a:solidFill>
                  <a:srgbClr val="002060"/>
                </a:solidFill>
                <a:latin typeface="Roboto Cn" pitchFamily="2" charset="0"/>
                <a:ea typeface="Roboto Cn" pitchFamily="2" charset="0"/>
                <a:cs typeface="+mn-cs"/>
              </a:rPr>
              <a:t>Спасибо за внимание!</a:t>
            </a:r>
            <a:endParaRPr lang="ru-RU" sz="4600" b="1" dirty="0">
              <a:solidFill>
                <a:srgbClr val="002060"/>
              </a:solidFill>
              <a:latin typeface="Roboto Cn" pitchFamily="2" charset="0"/>
              <a:ea typeface="Roboto Cn" pitchFamily="2" charset="0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0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Уровень безработицы, </a:t>
            </a:r>
            <a:b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</a:br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% от рабочей силы</a:t>
            </a:r>
            <a:endParaRPr lang="ru-RU" sz="2400" dirty="0">
              <a:solidFill>
                <a:srgbClr val="2F5597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9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Зарплатная структура занятых Санкт-Петербурга</a:t>
            </a:r>
            <a:endParaRPr lang="ru-RU" sz="2400" dirty="0">
              <a:solidFill>
                <a:srgbClr val="2F5597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8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2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3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Маятниковая миграция</a:t>
            </a:r>
            <a:endParaRPr lang="ru-RU" sz="2400" dirty="0">
              <a:solidFill>
                <a:srgbClr val="2F5597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8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Структура иностранной рабочей силы в  Санкт-Петербурге </a:t>
            </a:r>
            <a:br>
              <a:rPr lang="ru-RU" sz="2400" b="1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</a:br>
            <a:r>
              <a:rPr lang="ru-RU" sz="2400" b="1" smtClean="0">
                <a:solidFill>
                  <a:srgbClr val="2F5597"/>
                </a:solidFill>
                <a:latin typeface="Roboto Slab" pitchFamily="2" charset="0"/>
                <a:ea typeface="Roboto Slab" pitchFamily="2" charset="0"/>
              </a:rPr>
              <a:t>по странам</a:t>
            </a:r>
            <a:endParaRPr lang="ru-RU" sz="2400" b="1" dirty="0">
              <a:solidFill>
                <a:srgbClr val="2F5597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1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33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Широкоэкранный</PresentationFormat>
  <Paragraphs>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 Cn</vt:lpstr>
      <vt:lpstr>Roboto Slab</vt:lpstr>
      <vt:lpstr>Тема Office</vt:lpstr>
      <vt:lpstr>Рынок труда Санкт-Петербурга. Итоги и перспективы</vt:lpstr>
      <vt:lpstr>Уровень безработицы,  % от рабочей силы</vt:lpstr>
      <vt:lpstr>Зарплатная структура занятых Санкт-Петербурга</vt:lpstr>
      <vt:lpstr>Презентация PowerPoint</vt:lpstr>
      <vt:lpstr>Презентация PowerPoint</vt:lpstr>
      <vt:lpstr>Презентация PowerPoint</vt:lpstr>
      <vt:lpstr>Маятниковая миграция</vt:lpstr>
      <vt:lpstr>Структура иностранной рабочей силы в  Санкт-Петербурге  по странам</vt:lpstr>
      <vt:lpstr>Презентация PowerPoint</vt:lpstr>
      <vt:lpstr>Презентация PowerPoint</vt:lpstr>
      <vt:lpstr>3214 коллективных договоров и соглашений действует в Санкт-Петербурге.  Они предусматривают:</vt:lpstr>
      <vt:lpstr>Ведомственный контроль за соблюдением  трудового законодательства в бюджетной сфере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Рынок труда Санкт-Петербурга. Итоги и перспективы</dc:title>
  <dc:creator>Мария Алексеева</dc:creator>
  <cp:lastModifiedBy>Мария Алексеева</cp:lastModifiedBy>
  <cp:revision>1</cp:revision>
  <dcterms:created xsi:type="dcterms:W3CDTF">2019-12-09T22:41:56Z</dcterms:created>
  <dcterms:modified xsi:type="dcterms:W3CDTF">2019-12-09T22:41:56Z</dcterms:modified>
</cp:coreProperties>
</file>